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1" r:id="rId3"/>
    <p:sldId id="256" r:id="rId4"/>
    <p:sldId id="257" r:id="rId6"/>
    <p:sldId id="260" r:id="rId7"/>
    <p:sldId id="258" r:id="rId8"/>
    <p:sldId id="272" r:id="rId9"/>
    <p:sldId id="259" r:id="rId10"/>
    <p:sldId id="262" r:id="rId11"/>
    <p:sldId id="263" r:id="rId12"/>
    <p:sldId id="264" r:id="rId13"/>
    <p:sldId id="265" r:id="rId14"/>
    <p:sldId id="266" r:id="rId15"/>
    <p:sldId id="267" r:id="rId16"/>
    <p:sldId id="268" r:id="rId17"/>
    <p:sldId id="269" r:id="rId18"/>
    <p:sldId id="270" r:id="rId19"/>
    <p:sldId id="273" r:id="rId20"/>
    <p:sldId id="274" r:id="rId21"/>
    <p:sldId id="275" r:id="rId22"/>
    <p:sldId id="276" r:id="rId23"/>
    <p:sldId id="277" r:id="rId24"/>
    <p:sldId id="278"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59" d="100"/>
          <a:sy n="59" d="100"/>
        </p:scale>
        <p:origin x="10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6E0D4-561B-4811-AF90-6865D9982CC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7C448-E95B-4E4B-B4E9-3DF6B5CBC289}"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a:t>
            </a:r>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7C448-E95B-4E4B-B4E9-3DF6B5CBC28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773C4D-D057-4349-8127-DB19BAC3C1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86773C4D-D057-4349-8127-DB19BAC3C1A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773C4D-D057-4349-8127-DB19BAC3C1A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73C4D-D057-4349-8127-DB19BAC3C1A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73C4D-D057-4349-8127-DB19BAC3C1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1804BD-2071-4124-B18E-6214196535F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73C4D-D057-4349-8127-DB19BAC3C1A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804BD-2071-4124-B18E-6214196535F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NULL" TargetMode="Externa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 y="1234077"/>
            <a:ext cx="5773609" cy="562392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69" y="1267525"/>
            <a:ext cx="4865915" cy="5409883"/>
          </a:xfrm>
          <a:prstGeom prst="rect">
            <a:avLst/>
          </a:prstGeom>
        </p:spPr>
      </p:pic>
      <p:sp>
        <p:nvSpPr>
          <p:cNvPr id="10" name="Rectangle 9"/>
          <p:cNvSpPr/>
          <p:nvPr/>
        </p:nvSpPr>
        <p:spPr>
          <a:xfrm>
            <a:off x="-348341" y="180592"/>
            <a:ext cx="12714514"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as-IN" sz="5400" u="sng" noProof="0" dirty="0">
                <a:ln w="0"/>
                <a:effectLst>
                  <a:outerShdw blurRad="38100" dist="19050" dir="2700000" algn="tl" rotWithShape="0">
                    <a:schemeClr val="dk1">
                      <a:alpha val="40000"/>
                    </a:schemeClr>
                  </a:outerShdw>
                </a:effectLst>
              </a:rPr>
              <a:t> </a:t>
            </a:r>
            <a:r>
              <a:rPr lang="as-IN" sz="2800" u="sng" noProof="0" dirty="0">
                <a:ln w="0"/>
                <a:effectLst>
                  <a:outerShdw blurRad="38100" dist="19050" dir="2700000" algn="tl" rotWithShape="0">
                    <a:schemeClr val="dk1">
                      <a:alpha val="40000"/>
                    </a:schemeClr>
                  </a:outerShdw>
                </a:effectLst>
              </a:rPr>
              <a:t>শংকৰদেৱৰ দ্বাৰা ধৰ্ম প্ৰচাৰ আৰু দ্বিতীয় বিবাহ ,শান্তিজান, শান্তিকন্যা সতী ৰাধিকা</a:t>
            </a:r>
            <a:endParaRPr lang="as-IN" sz="5400" u="sng" noProof="0" dirty="0">
              <a:ln w="0"/>
              <a:effectLst>
                <a:outerShdw blurRad="38100" dist="19050" dir="2700000" algn="tl" rotWithShape="0">
                  <a:schemeClr val="dk1">
                    <a:alpha val="40000"/>
                  </a:schemeClr>
                </a:outerShdw>
              </a:effectLst>
            </a:endParaRPr>
          </a:p>
        </p:txBody>
      </p:sp>
      <p:pic>
        <p:nvPicPr>
          <p:cNvPr id="2" name="(62) Gopale Ki Goti Koile __গোপালে কি গতি কৈলে__ Karaoke with lyrics Assames Borgeet track - YouTube - Google Chrome 2025-08-21 18-52-24">
            <a:hlinkClick r:id="" action="ppaction://media"/>
          </p:cNvPr>
          <p:cNvPicPr/>
          <p:nvPr>
            <a:audioFile r:link="rId4"/>
            <p:extLst>
              <p:ext uri="{DAA4B4D4-6D71-4841-9C94-3DE7FCFB9230}">
                <p14:media xmlns:p14="http://schemas.microsoft.com/office/powerpoint/2010/main" r:embed="rId5">
                  <p14:trim st="6308.000000"/>
                </p14:media>
              </p:ext>
            </p:extLst>
          </p:nvPr>
        </p:nvPicPr>
        <p:blipFill>
          <a:blip r:embed="rId6"/>
          <a:stretch>
            <a:fillRect/>
          </a:stretch>
        </p:blipFill>
        <p:spPr>
          <a:xfrm>
            <a:off x="11504295" y="5741670"/>
            <a:ext cx="495300" cy="4953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10636" fill="hold"/>
                                        <p:tgtEl>
                                          <p:spTgt spid="2"/>
                                        </p:tgtEl>
                                      </p:cBhvr>
                                    </p:cmd>
                                  </p:childTnLst>
                                </p:cTn>
                              </p:par>
                            </p:childTnLst>
                          </p:cTn>
                        </p:par>
                        <p:par>
                          <p:cTn id="7" fill="hold">
                            <p:stCondLst>
                              <p:cond delay="311000"/>
                            </p:stCondLst>
                            <p:childTnLst>
                              <p:par>
                                <p:cTn id="8" presetID="16" presetClass="entr" presetSubtype="21"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750"/>
                                        <p:tgtEl>
                                          <p:spTgt spid="5"/>
                                        </p:tgtEl>
                                      </p:cBhvr>
                                    </p:animEffect>
                                  </p:childTnLst>
                                </p:cTn>
                              </p:par>
                            </p:childTnLst>
                          </p:cTn>
                        </p:par>
                        <p:par>
                          <p:cTn id="11" fill="hold">
                            <p:stCondLst>
                              <p:cond delay="3120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3130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1000"/>
                                        <p:tgtEl>
                                          <p:spTgt spid="10"/>
                                        </p:tgtEl>
                                      </p:cBhvr>
                                    </p:animEffect>
                                  </p:childTnLst>
                                </p:cTn>
                              </p:par>
                            </p:childTnLst>
                          </p:cTn>
                        </p:par>
                        <p:par>
                          <p:cTn id="21" fill="hold">
                            <p:stCondLst>
                              <p:cond delay="314000"/>
                            </p:stCondLst>
                            <p:childTnLst>
                              <p:par>
                                <p:cTn id="22" presetID="1" presetClass="mediacall" presetSubtype="0" fill="hold" nodeType="afterEffect">
                                  <p:stCondLst>
                                    <p:cond delay="0"/>
                                  </p:stCondLst>
                                  <p:childTnLst>
                                    <p:cmd type="call" cmd="playFrom(0.0)">
                                      <p:cBhvr additive="base">
                                        <p:cTn id="23" dur="316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numSld="6" showWhenStopped="0">
                <p:cTn id="24" fill="hold" display="1">
                  <p:stCondLst>
                    <p:cond delay="indefinite"/>
                  </p:stCondLst>
                  <p:endCondLst>
                    <p:cond evt="onStopAudio">
                      <p:tgtEl>
                        <p:sldTgt/>
                      </p:tgtEl>
                    </p:cond>
                  </p:endCondLst>
                </p:cTn>
                <p:tgtEl>
                  <p:spTgt spid="2"/>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6" name="TextBox 5"/>
          <p:cNvSpPr txBox="1"/>
          <p:nvPr/>
        </p:nvSpPr>
        <p:spPr>
          <a:xfrm>
            <a:off x="3135086" y="2561588"/>
            <a:ext cx="6096000" cy="769441"/>
          </a:xfrm>
          <a:prstGeom prst="rect">
            <a:avLst/>
          </a:prstGeom>
          <a:noFill/>
        </p:spPr>
        <p:txBody>
          <a:bodyPr wrap="square">
            <a:spAutoFit/>
          </a:bodyPr>
          <a:lstStyle/>
          <a:p>
            <a:r>
              <a:rPr lang="as-IN" sz="4400" noProof="0" dirty="0"/>
              <a:t>ক) সাহিত্য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402772" y="574825"/>
            <a:ext cx="12192000" cy="830997"/>
          </a:xfrm>
          <a:prstGeom prst="rect">
            <a:avLst/>
          </a:prstGeom>
          <a:noFill/>
        </p:spPr>
        <p:txBody>
          <a:bodyPr wrap="square">
            <a:spAutoFit/>
          </a:bodyPr>
          <a:lstStyle/>
          <a:p>
            <a:r>
              <a:rPr lang="as-IN" sz="4800" b="1" noProof="0" dirty="0"/>
              <a:t>৩/ শংকৰদেৱৰ দ্বিতীয় পত্নীৰ নাম কি আছিল ? </a:t>
            </a:r>
            <a:endParaRPr lang="as-IN" sz="4800" b="1" noProof="0" dirty="0"/>
          </a:p>
        </p:txBody>
      </p:sp>
      <p:sp>
        <p:nvSpPr>
          <p:cNvPr id="8" name="TextBox 7"/>
          <p:cNvSpPr txBox="1"/>
          <p:nvPr/>
        </p:nvSpPr>
        <p:spPr>
          <a:xfrm>
            <a:off x="500743" y="2873829"/>
            <a:ext cx="4452257" cy="769441"/>
          </a:xfrm>
          <a:prstGeom prst="rect">
            <a:avLst/>
          </a:prstGeom>
          <a:noFill/>
        </p:spPr>
        <p:txBody>
          <a:bodyPr wrap="square" rtlCol="0">
            <a:spAutoFit/>
          </a:bodyPr>
          <a:lstStyle/>
          <a:p>
            <a:r>
              <a:rPr lang="as-IN" sz="4400" noProof="0" dirty="0"/>
              <a:t>ক) খেৰসূতী</a:t>
            </a:r>
            <a:endParaRPr lang="as-IN" sz="4400" noProof="0" dirty="0"/>
          </a:p>
        </p:txBody>
      </p:sp>
      <p:sp>
        <p:nvSpPr>
          <p:cNvPr id="9" name="TextBox 8"/>
          <p:cNvSpPr txBox="1"/>
          <p:nvPr/>
        </p:nvSpPr>
        <p:spPr>
          <a:xfrm>
            <a:off x="7032171" y="2873828"/>
            <a:ext cx="4288972" cy="769441"/>
          </a:xfrm>
          <a:prstGeom prst="rect">
            <a:avLst/>
          </a:prstGeom>
          <a:noFill/>
        </p:spPr>
        <p:txBody>
          <a:bodyPr wrap="square" rtlCol="0">
            <a:spAutoFit/>
          </a:bodyPr>
          <a:lstStyle/>
          <a:p>
            <a:r>
              <a:rPr lang="as-IN" sz="4400" noProof="0" dirty="0"/>
              <a:t>খ) সুন্দৰী আই</a:t>
            </a:r>
            <a:endParaRPr lang="as-IN" sz="4400" noProof="0" dirty="0"/>
          </a:p>
        </p:txBody>
      </p:sp>
      <p:sp>
        <p:nvSpPr>
          <p:cNvPr id="10" name="TextBox 9"/>
          <p:cNvSpPr txBox="1"/>
          <p:nvPr/>
        </p:nvSpPr>
        <p:spPr>
          <a:xfrm>
            <a:off x="500743" y="4528458"/>
            <a:ext cx="4060371" cy="769441"/>
          </a:xfrm>
          <a:prstGeom prst="rect">
            <a:avLst/>
          </a:prstGeom>
          <a:noFill/>
        </p:spPr>
        <p:txBody>
          <a:bodyPr wrap="square" rtlCol="0">
            <a:spAutoFit/>
          </a:bodyPr>
          <a:lstStyle/>
          <a:p>
            <a:r>
              <a:rPr lang="as-IN" sz="4400" noProof="0" dirty="0"/>
              <a:t>গ) কালিন্দী আই</a:t>
            </a:r>
            <a:endParaRPr lang="as-IN" sz="4400" noProof="0" dirty="0"/>
          </a:p>
        </p:txBody>
      </p:sp>
      <p:sp>
        <p:nvSpPr>
          <p:cNvPr id="11" name="TextBox 10"/>
          <p:cNvSpPr txBox="1"/>
          <p:nvPr/>
        </p:nvSpPr>
        <p:spPr>
          <a:xfrm>
            <a:off x="7032171" y="4528458"/>
            <a:ext cx="4582886" cy="769441"/>
          </a:xfrm>
          <a:prstGeom prst="rect">
            <a:avLst/>
          </a:prstGeom>
          <a:noFill/>
        </p:spPr>
        <p:txBody>
          <a:bodyPr wrap="square" rtlCol="0">
            <a:spAutoFit/>
          </a:bodyPr>
          <a:lstStyle/>
          <a:p>
            <a:r>
              <a:rPr lang="as-IN" sz="4400" noProof="0" dirty="0"/>
              <a:t>ঘ) কাদম্বিনী দেবী</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7" name="TextBox 6"/>
          <p:cNvSpPr txBox="1"/>
          <p:nvPr/>
        </p:nvSpPr>
        <p:spPr>
          <a:xfrm>
            <a:off x="3048000" y="2561588"/>
            <a:ext cx="6096000" cy="769441"/>
          </a:xfrm>
          <a:prstGeom prst="rect">
            <a:avLst/>
          </a:prstGeom>
          <a:noFill/>
        </p:spPr>
        <p:txBody>
          <a:bodyPr wrap="square">
            <a:spAutoFit/>
          </a:bodyPr>
          <a:lstStyle/>
          <a:p>
            <a:r>
              <a:rPr lang="as-IN" sz="4400" noProof="0" dirty="0"/>
              <a:t>গ) কালিন্দী আই</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6" name="TextBox 5"/>
          <p:cNvSpPr txBox="1"/>
          <p:nvPr/>
        </p:nvSpPr>
        <p:spPr>
          <a:xfrm>
            <a:off x="0" y="509510"/>
            <a:ext cx="12366171" cy="1569660"/>
          </a:xfrm>
          <a:prstGeom prst="rect">
            <a:avLst/>
          </a:prstGeom>
          <a:noFill/>
        </p:spPr>
        <p:txBody>
          <a:bodyPr wrap="square">
            <a:spAutoFit/>
          </a:bodyPr>
          <a:lstStyle/>
          <a:p>
            <a:r>
              <a:rPr lang="as-IN" sz="4800" b="1" noProof="0" dirty="0"/>
              <a:t>৪/ শংকৰদেৱে কিমান বছৰ বয়সত দ্বিতীয় বিবাহ কৰাইছিল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noProof="0" dirty="0"/>
              <a:t>ক) ৫৪ বছৰ বয়সত</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noProof="0" dirty="0"/>
              <a:t>খ) ৪৫ বছৰ বয়সত</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noProof="0" dirty="0"/>
              <a:t>গ) ৬৪ বছৰ বয়সত</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noProof="0" dirty="0"/>
              <a:t>ঘ) ৩৫ বছৰ বয়সত</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048000" y="2561588"/>
            <a:ext cx="6096000" cy="1446550"/>
          </a:xfrm>
          <a:prstGeom prst="rect">
            <a:avLst/>
          </a:prstGeom>
          <a:noFill/>
        </p:spPr>
        <p:txBody>
          <a:bodyPr wrap="square">
            <a:spAutoFit/>
          </a:bodyPr>
          <a:lstStyle/>
          <a:p>
            <a:r>
              <a:rPr lang="as-IN" sz="4400" noProof="0" dirty="0"/>
              <a:t>ক) ৫৪ বছৰ বয়সত</a:t>
            </a:r>
            <a:endParaRPr lang="as-IN" sz="4400" noProof="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0" y="509510"/>
            <a:ext cx="12366171" cy="1569660"/>
          </a:xfrm>
          <a:prstGeom prst="rect">
            <a:avLst/>
          </a:prstGeom>
          <a:noFill/>
        </p:spPr>
        <p:txBody>
          <a:bodyPr wrap="square">
            <a:spAutoFit/>
          </a:bodyPr>
          <a:lstStyle/>
          <a:p>
            <a:r>
              <a:rPr lang="as-IN" sz="4800" b="1" noProof="0" dirty="0"/>
              <a:t>৫/ সতী ৰাধিকা য় কোনখন জান বন্ধ কৰিবলৈ পানীত  প্ৰবেশ কৰিছিল ? </a:t>
            </a:r>
            <a:endParaRPr lang="as-IN" sz="4800" b="1" noProof="0" dirty="0"/>
          </a:p>
        </p:txBody>
      </p:sp>
      <p:sp>
        <p:nvSpPr>
          <p:cNvPr id="8" name="TextBox 7"/>
          <p:cNvSpPr txBox="1"/>
          <p:nvPr/>
        </p:nvSpPr>
        <p:spPr>
          <a:xfrm>
            <a:off x="500743" y="2873829"/>
            <a:ext cx="5170714" cy="769441"/>
          </a:xfrm>
          <a:prstGeom prst="rect">
            <a:avLst/>
          </a:prstGeom>
          <a:noFill/>
        </p:spPr>
        <p:txBody>
          <a:bodyPr wrap="square" rtlCol="0">
            <a:spAutoFit/>
          </a:bodyPr>
          <a:lstStyle/>
          <a:p>
            <a:r>
              <a:rPr lang="as-IN" sz="4400" noProof="0" dirty="0"/>
              <a:t>ক) কলা জান</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noProof="0" dirty="0"/>
              <a:t>খ) বৰনদী জান</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noProof="0" dirty="0"/>
              <a:t>গ) ডিব্ৰু জান</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noProof="0" dirty="0"/>
              <a:t> ঘ) টেম্বুৱানী জান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6" name="TextBox 5"/>
          <p:cNvSpPr txBox="1"/>
          <p:nvPr/>
        </p:nvSpPr>
        <p:spPr>
          <a:xfrm>
            <a:off x="3048000" y="2561588"/>
            <a:ext cx="6096000" cy="1446550"/>
          </a:xfrm>
          <a:prstGeom prst="rect">
            <a:avLst/>
          </a:prstGeom>
          <a:noFill/>
        </p:spPr>
        <p:txBody>
          <a:bodyPr wrap="square">
            <a:spAutoFit/>
          </a:bodyPr>
          <a:lstStyle/>
          <a:p>
            <a:r>
              <a:rPr lang="as-IN" sz="4400" noProof="0" dirty="0"/>
              <a:t> ঘ) টেম্বুৱানী জান</a:t>
            </a:r>
            <a:endParaRPr lang="as-IN" sz="4400" noProof="0" dirty="0"/>
          </a:p>
          <a:p>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674915" y="498625"/>
            <a:ext cx="12366171" cy="830997"/>
          </a:xfrm>
          <a:prstGeom prst="rect">
            <a:avLst/>
          </a:prstGeom>
          <a:noFill/>
        </p:spPr>
        <p:txBody>
          <a:bodyPr wrap="square">
            <a:spAutoFit/>
          </a:bodyPr>
          <a:lstStyle/>
          <a:p>
            <a:r>
              <a:rPr lang="as-IN" sz="4800" b="1" dirty="0"/>
              <a:t>৬/ সতী ৰাধিকা ৰ স্বামীৰ নাম কি আছিল ?</a:t>
            </a:r>
            <a:endParaRPr lang="as-IN" sz="4800" b="1" noProof="0" dirty="0"/>
          </a:p>
        </p:txBody>
      </p:sp>
      <p:sp>
        <p:nvSpPr>
          <p:cNvPr id="5" name="TextBox 4"/>
          <p:cNvSpPr txBox="1"/>
          <p:nvPr/>
        </p:nvSpPr>
        <p:spPr>
          <a:xfrm>
            <a:off x="576943" y="2873827"/>
            <a:ext cx="5170714" cy="769441"/>
          </a:xfrm>
          <a:prstGeom prst="rect">
            <a:avLst/>
          </a:prstGeom>
          <a:noFill/>
        </p:spPr>
        <p:txBody>
          <a:bodyPr wrap="square" rtlCol="0">
            <a:spAutoFit/>
          </a:bodyPr>
          <a:lstStyle/>
          <a:p>
            <a:r>
              <a:rPr lang="as-IN" sz="4400" noProof="0" dirty="0"/>
              <a:t>ক</a:t>
            </a:r>
            <a:r>
              <a:rPr lang="as-IN" sz="4400" dirty="0"/>
              <a:t>) আনন্দ</a:t>
            </a:r>
            <a:endParaRPr lang="as-IN" sz="4400" noProof="0" dirty="0"/>
          </a:p>
        </p:txBody>
      </p:sp>
      <p:sp>
        <p:nvSpPr>
          <p:cNvPr id="6" name="TextBox 5"/>
          <p:cNvSpPr txBox="1"/>
          <p:nvPr/>
        </p:nvSpPr>
        <p:spPr>
          <a:xfrm>
            <a:off x="7032171" y="2873828"/>
            <a:ext cx="4876800" cy="769441"/>
          </a:xfrm>
          <a:prstGeom prst="rect">
            <a:avLst/>
          </a:prstGeom>
          <a:noFill/>
        </p:spPr>
        <p:txBody>
          <a:bodyPr wrap="square" rtlCol="0">
            <a:spAutoFit/>
          </a:bodyPr>
          <a:lstStyle/>
          <a:p>
            <a:r>
              <a:rPr lang="as-IN" sz="4400" dirty="0"/>
              <a:t>খ) কমলানন্দ</a:t>
            </a:r>
            <a:r>
              <a:rPr lang="en-IN" sz="4400" dirty="0"/>
              <a:t> </a:t>
            </a:r>
            <a:endParaRPr lang="as-IN" sz="4400" noProof="0" dirty="0"/>
          </a:p>
        </p:txBody>
      </p:sp>
      <p:sp>
        <p:nvSpPr>
          <p:cNvPr id="7" name="TextBox 6"/>
          <p:cNvSpPr txBox="1"/>
          <p:nvPr/>
        </p:nvSpPr>
        <p:spPr>
          <a:xfrm>
            <a:off x="500743" y="4528458"/>
            <a:ext cx="5018314" cy="769441"/>
          </a:xfrm>
          <a:prstGeom prst="rect">
            <a:avLst/>
          </a:prstGeom>
          <a:noFill/>
        </p:spPr>
        <p:txBody>
          <a:bodyPr wrap="square" rtlCol="0">
            <a:spAutoFit/>
          </a:bodyPr>
          <a:lstStyle/>
          <a:p>
            <a:r>
              <a:rPr lang="as-IN" sz="4400" dirty="0"/>
              <a:t>গ) পূৰ্ণানন্দ</a:t>
            </a:r>
            <a:endParaRPr lang="as-IN" sz="4400" noProof="0" dirty="0"/>
          </a:p>
        </p:txBody>
      </p:sp>
      <p:sp>
        <p:nvSpPr>
          <p:cNvPr id="8" name="TextBox 7"/>
          <p:cNvSpPr txBox="1"/>
          <p:nvPr/>
        </p:nvSpPr>
        <p:spPr>
          <a:xfrm>
            <a:off x="7032171" y="4528458"/>
            <a:ext cx="5018314" cy="769441"/>
          </a:xfrm>
          <a:prstGeom prst="rect">
            <a:avLst/>
          </a:prstGeom>
          <a:noFill/>
        </p:spPr>
        <p:txBody>
          <a:bodyPr wrap="square" rtlCol="0">
            <a:spAutoFit/>
          </a:bodyPr>
          <a:lstStyle/>
          <a:p>
            <a:r>
              <a:rPr lang="as-IN" sz="4400" dirty="0"/>
              <a:t>ঘ) জীৱানন্দ</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0-#ppt_w/2"/>
                                          </p:val>
                                        </p:tav>
                                        <p:tav tm="100000">
                                          <p:val>
                                            <p:strVal val="#ppt_x"/>
                                          </p:val>
                                        </p:tav>
                                      </p:tavLst>
                                    </p:anim>
                                    <p:anim calcmode="lin" valueType="num">
                                      <p:cBhvr additive="base">
                                        <p:cTn id="14" dur="25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1+#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50" fill="hold"/>
                                        <p:tgtEl>
                                          <p:spTgt spid="7"/>
                                        </p:tgtEl>
                                        <p:attrNameLst>
                                          <p:attrName>ppt_x</p:attrName>
                                        </p:attrNameLst>
                                      </p:cBhvr>
                                      <p:tavLst>
                                        <p:tav tm="0">
                                          <p:val>
                                            <p:strVal val="#ppt_x"/>
                                          </p:val>
                                        </p:tav>
                                        <p:tav tm="100000">
                                          <p:val>
                                            <p:strVal val="#ppt_x"/>
                                          </p:val>
                                        </p:tav>
                                      </p:tavLst>
                                    </p:anim>
                                    <p:anim calcmode="lin" valueType="num">
                                      <p:cBhvr additive="base">
                                        <p:cTn id="24" dur="25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50" fill="hold"/>
                                        <p:tgtEl>
                                          <p:spTgt spid="8"/>
                                        </p:tgtEl>
                                        <p:attrNameLst>
                                          <p:attrName>ppt_x</p:attrName>
                                        </p:attrNameLst>
                                      </p:cBhvr>
                                      <p:tavLst>
                                        <p:tav tm="0">
                                          <p:val>
                                            <p:strVal val="#ppt_x"/>
                                          </p:val>
                                        </p:tav>
                                        <p:tav tm="100000">
                                          <p:val>
                                            <p:strVal val="#ppt_x"/>
                                          </p:val>
                                        </p:tav>
                                      </p:tavLst>
                                    </p:anim>
                                    <p:anim calcmode="lin" valueType="num">
                                      <p:cBhvr additive="base">
                                        <p:cTn id="29"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048000" y="2561588"/>
            <a:ext cx="6096000" cy="1446550"/>
          </a:xfrm>
          <a:prstGeom prst="rect">
            <a:avLst/>
          </a:prstGeom>
          <a:noFill/>
        </p:spPr>
        <p:txBody>
          <a:bodyPr wrap="square">
            <a:spAutoFit/>
          </a:bodyPr>
          <a:lstStyle/>
          <a:p>
            <a:r>
              <a:rPr lang="as-IN" sz="4400" noProof="0" dirty="0"/>
              <a:t> </a:t>
            </a:r>
            <a:r>
              <a:rPr lang="as-IN" sz="4400" dirty="0"/>
              <a:t>গ) পূৰ্ণানন্দ</a:t>
            </a:r>
            <a:endParaRPr lang="as-IN" sz="4400" dirty="0"/>
          </a:p>
          <a:p>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0" y="509510"/>
            <a:ext cx="12366171" cy="1569660"/>
          </a:xfrm>
          <a:prstGeom prst="rect">
            <a:avLst/>
          </a:prstGeom>
          <a:noFill/>
        </p:spPr>
        <p:txBody>
          <a:bodyPr wrap="square">
            <a:spAutoFit/>
          </a:bodyPr>
          <a:lstStyle/>
          <a:p>
            <a:r>
              <a:rPr lang="as-IN" sz="4800" b="1" dirty="0"/>
              <a:t>৭/ শংকৰদেৱে ৰাধিকাক কিহেৰে পানী ভৰি আনিবলৈ কৈছিল ?</a:t>
            </a:r>
            <a:endParaRPr lang="as-IN" sz="4800" b="1" noProof="0" dirty="0"/>
          </a:p>
        </p:txBody>
      </p:sp>
      <p:sp>
        <p:nvSpPr>
          <p:cNvPr id="8" name="TextBox 7"/>
          <p:cNvSpPr txBox="1"/>
          <p:nvPr/>
        </p:nvSpPr>
        <p:spPr>
          <a:xfrm>
            <a:off x="576943" y="2873827"/>
            <a:ext cx="5170714" cy="769441"/>
          </a:xfrm>
          <a:prstGeom prst="rect">
            <a:avLst/>
          </a:prstGeom>
          <a:noFill/>
        </p:spPr>
        <p:txBody>
          <a:bodyPr wrap="square" rtlCol="0">
            <a:spAutoFit/>
          </a:bodyPr>
          <a:lstStyle/>
          <a:p>
            <a:r>
              <a:rPr lang="as-IN" sz="4400" dirty="0"/>
              <a:t>ক) পলৰে</a:t>
            </a:r>
            <a:endParaRPr lang="as-IN" sz="4400" noProof="0" dirty="0"/>
          </a:p>
        </p:txBody>
      </p:sp>
      <p:sp>
        <p:nvSpPr>
          <p:cNvPr id="9" name="TextBox 8"/>
          <p:cNvSpPr txBox="1"/>
          <p:nvPr/>
        </p:nvSpPr>
        <p:spPr>
          <a:xfrm>
            <a:off x="7032171" y="2873828"/>
            <a:ext cx="4876800" cy="769441"/>
          </a:xfrm>
          <a:prstGeom prst="rect">
            <a:avLst/>
          </a:prstGeom>
          <a:noFill/>
        </p:spPr>
        <p:txBody>
          <a:bodyPr wrap="square" rtlCol="0">
            <a:spAutoFit/>
          </a:bodyPr>
          <a:lstStyle/>
          <a:p>
            <a:r>
              <a:rPr lang="as-IN" sz="4400" dirty="0"/>
              <a:t>খ) ঘটিৰে</a:t>
            </a:r>
            <a:endParaRPr lang="as-IN" sz="4400" noProof="0" dirty="0"/>
          </a:p>
        </p:txBody>
      </p:sp>
      <p:sp>
        <p:nvSpPr>
          <p:cNvPr id="10" name="TextBox 9"/>
          <p:cNvSpPr txBox="1"/>
          <p:nvPr/>
        </p:nvSpPr>
        <p:spPr>
          <a:xfrm>
            <a:off x="500743" y="4528458"/>
            <a:ext cx="5018314" cy="769441"/>
          </a:xfrm>
          <a:prstGeom prst="rect">
            <a:avLst/>
          </a:prstGeom>
          <a:noFill/>
        </p:spPr>
        <p:txBody>
          <a:bodyPr wrap="square" rtlCol="0">
            <a:spAutoFit/>
          </a:bodyPr>
          <a:lstStyle/>
          <a:p>
            <a:r>
              <a:rPr lang="as-IN" sz="4400" dirty="0"/>
              <a:t>গ) কলহেৰে</a:t>
            </a:r>
            <a:endParaRPr lang="as-IN" sz="4400" noProof="0" dirty="0"/>
          </a:p>
        </p:txBody>
      </p:sp>
      <p:sp>
        <p:nvSpPr>
          <p:cNvPr id="11" name="TextBox 10"/>
          <p:cNvSpPr txBox="1"/>
          <p:nvPr/>
        </p:nvSpPr>
        <p:spPr>
          <a:xfrm>
            <a:off x="7032171" y="4528458"/>
            <a:ext cx="5018314" cy="769441"/>
          </a:xfrm>
          <a:prstGeom prst="rect">
            <a:avLst/>
          </a:prstGeom>
          <a:noFill/>
        </p:spPr>
        <p:txBody>
          <a:bodyPr wrap="square" rtlCol="0">
            <a:spAutoFit/>
          </a:bodyPr>
          <a:lstStyle/>
          <a:p>
            <a:r>
              <a:rPr lang="as-IN" sz="4400" dirty="0"/>
              <a:t>ঘ) বাটিৰে</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1+#ppt_w/2"/>
                                          </p:val>
                                        </p:tav>
                                        <p:tav tm="100000">
                                          <p:val>
                                            <p:strVal val="#ppt_x"/>
                                          </p:val>
                                        </p:tav>
                                      </p:tavLst>
                                    </p:anim>
                                    <p:anim calcmode="lin" valueType="num">
                                      <p:cBhvr additive="base">
                                        <p:cTn id="19" dur="25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250" fill="hold"/>
                                        <p:tgtEl>
                                          <p:spTgt spid="11"/>
                                        </p:tgtEl>
                                        <p:attrNameLst>
                                          <p:attrName>ppt_x</p:attrName>
                                        </p:attrNameLst>
                                      </p:cBhvr>
                                      <p:tavLst>
                                        <p:tav tm="0">
                                          <p:val>
                                            <p:strVal val="#ppt_x"/>
                                          </p:val>
                                        </p:tav>
                                        <p:tav tm="100000">
                                          <p:val>
                                            <p:strVal val="#ppt_x"/>
                                          </p:val>
                                        </p:tav>
                                      </p:tavLst>
                                    </p:anim>
                                    <p:anim calcmode="lin" valueType="num">
                                      <p:cBhvr additive="base">
                                        <p:cTn id="2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54286" cy="32316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b="6653"/>
          <a:stretch>
            <a:fillRect/>
          </a:stretch>
        </p:blipFill>
        <p:spPr>
          <a:xfrm>
            <a:off x="4354286" y="-1"/>
            <a:ext cx="3333750" cy="3231697"/>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3231696"/>
            <a:ext cx="12279086" cy="3626304"/>
          </a:xfrm>
          <a:prstGeom prst="rect">
            <a:avLst/>
          </a:prstGeom>
        </p:spPr>
      </p:pic>
      <p:sp>
        <p:nvSpPr>
          <p:cNvPr id="11" name="TextBox 10"/>
          <p:cNvSpPr txBox="1"/>
          <p:nvPr/>
        </p:nvSpPr>
        <p:spPr>
          <a:xfrm>
            <a:off x="87085" y="3891251"/>
            <a:ext cx="11930743" cy="2306955"/>
          </a:xfrm>
          <a:prstGeom prst="rect">
            <a:avLst/>
          </a:prstGeom>
          <a:noFill/>
        </p:spPr>
        <p:txBody>
          <a:bodyPr wrap="square">
            <a:spAutoFit/>
          </a:bodyPr>
          <a:lstStyle/>
          <a:p>
            <a:r>
              <a:rPr lang="as-IN" sz="2400" b="1" noProof="0" dirty="0">
                <a:ln>
                  <a:solidFill>
                    <a:srgbClr val="002060"/>
                  </a:solidFill>
                </a:ln>
              </a:rPr>
              <a:t>☆</a:t>
            </a:r>
            <a:r>
              <a:rPr lang="as-IN" sz="2400" b="1" noProof="0" dirty="0">
                <a:ln>
                  <a:solidFill>
                    <a:srgbClr val="002060"/>
                  </a:solidFill>
                </a:ln>
                <a:solidFill>
                  <a:srgbClr val="002060"/>
                </a:solidFill>
              </a:rPr>
              <a:t> শংকৰদেৱে নৱবৈষ্ণৱ ধৰ্ম বা একশৰণ নাম ধৰ্মৰ প্ৰচাৰ কৰিছিল। এই ধৰ্মৰ মূল মন্ত্ৰ আছিল “এক দেৱ, এক সেৱ, এক বিনে নাই কেৱ”, যাৰ অৰ্থ হৈছে কেৱল নাম লোৱাৰ মাধ্যমৰে ভগৱান লাভ কৰা। তেওঁ ধৰ্ম প্ৰচাৰৰ বাবে সাহিত্য ৰচনা কৰিছিল, যিয়ে সমাজ আৰু জাতি গঠনত সহায় কৰিছিল। তেওঁৰ ধৰ্মীয় অনুশাসনৰ জৰিয়তে সমাজ আৰু সামাজিক জীৱনৰ আসোঁৱাহ দূৰ কৰিবলৈ যত্ন কৰিছিল। তেওঁৰ ধৰ্ম প্ৰচাৰত সাংস্কৃতিক দিশবোৰো অন্তৰ্ভুক্ত আছিল, যিয়ে অসমীয়া সমাজক একত্ৰিত কৰিছিল।</a:t>
            </a:r>
            <a:endParaRPr lang="as-IN" sz="2400" b="1" noProof="0" dirty="0">
              <a:ln>
                <a:solidFill>
                  <a:srgbClr val="002060"/>
                </a:solidFill>
              </a:ln>
              <a:solidFill>
                <a:srgbClr val="002060"/>
              </a:solidFill>
            </a:endParaRPr>
          </a:p>
        </p:txBody>
      </p:sp>
      <p:sp>
        <p:nvSpPr>
          <p:cNvPr id="13" name="Rectangle 12"/>
          <p:cNvSpPr/>
          <p:nvPr/>
        </p:nvSpPr>
        <p:spPr>
          <a:xfrm>
            <a:off x="8072005" y="583660"/>
            <a:ext cx="3667991"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ধৰ্ম প্ৰচাৰ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750"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750"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animEffect transition="in" filter="fade">
                                      <p:cBhvr>
                                        <p:cTn id="13" dur="750"/>
                                        <p:tgtEl>
                                          <p:spTgt spid="7"/>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750"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8" name="TextBox 7"/>
          <p:cNvSpPr txBox="1"/>
          <p:nvPr/>
        </p:nvSpPr>
        <p:spPr>
          <a:xfrm>
            <a:off x="3048000" y="2561588"/>
            <a:ext cx="6096000" cy="1446550"/>
          </a:xfrm>
          <a:prstGeom prst="rect">
            <a:avLst/>
          </a:prstGeom>
          <a:noFill/>
        </p:spPr>
        <p:txBody>
          <a:bodyPr wrap="square">
            <a:spAutoFit/>
          </a:bodyPr>
          <a:lstStyle/>
          <a:p>
            <a:r>
              <a:rPr lang="as-IN" sz="4400" noProof="0" dirty="0"/>
              <a:t> </a:t>
            </a:r>
            <a:r>
              <a:rPr lang="as-IN" sz="4400" dirty="0"/>
              <a:t>ক) পলৰে</a:t>
            </a:r>
            <a:endParaRPr lang="as-IN" sz="4400" dirty="0"/>
          </a:p>
          <a:p>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0" y="509510"/>
            <a:ext cx="12366171" cy="830997"/>
          </a:xfrm>
          <a:prstGeom prst="rect">
            <a:avLst/>
          </a:prstGeom>
          <a:noFill/>
        </p:spPr>
        <p:txBody>
          <a:bodyPr wrap="square">
            <a:spAutoFit/>
          </a:bodyPr>
          <a:lstStyle/>
          <a:p>
            <a:r>
              <a:rPr lang="as-IN" sz="4800" b="1" dirty="0"/>
              <a:t>৮/ সতী ৰাধিকা কোন সম্প্ৰদায়ৰ নাৰী আছিল ?</a:t>
            </a:r>
            <a:endParaRPr lang="as-IN" sz="4800" b="1" noProof="0" dirty="0"/>
          </a:p>
        </p:txBody>
      </p:sp>
      <p:sp>
        <p:nvSpPr>
          <p:cNvPr id="5" name="TextBox 4"/>
          <p:cNvSpPr txBox="1"/>
          <p:nvPr/>
        </p:nvSpPr>
        <p:spPr>
          <a:xfrm>
            <a:off x="576943" y="2873827"/>
            <a:ext cx="5170714" cy="769441"/>
          </a:xfrm>
          <a:prstGeom prst="rect">
            <a:avLst/>
          </a:prstGeom>
          <a:noFill/>
        </p:spPr>
        <p:txBody>
          <a:bodyPr wrap="square" rtlCol="0">
            <a:spAutoFit/>
          </a:bodyPr>
          <a:lstStyle/>
          <a:p>
            <a:r>
              <a:rPr lang="as-IN" sz="4400" dirty="0"/>
              <a:t>ক) ব্ৰাহ্মণ</a:t>
            </a:r>
            <a:endParaRPr lang="as-IN" sz="4400" noProof="0" dirty="0"/>
          </a:p>
        </p:txBody>
      </p:sp>
      <p:sp>
        <p:nvSpPr>
          <p:cNvPr id="6" name="TextBox 5"/>
          <p:cNvSpPr txBox="1"/>
          <p:nvPr/>
        </p:nvSpPr>
        <p:spPr>
          <a:xfrm>
            <a:off x="7032171" y="2873828"/>
            <a:ext cx="4876800" cy="769441"/>
          </a:xfrm>
          <a:prstGeom prst="rect">
            <a:avLst/>
          </a:prstGeom>
          <a:noFill/>
        </p:spPr>
        <p:txBody>
          <a:bodyPr wrap="square" rtlCol="0">
            <a:spAutoFit/>
          </a:bodyPr>
          <a:lstStyle/>
          <a:p>
            <a:r>
              <a:rPr lang="as-IN" sz="4400" dirty="0"/>
              <a:t>খ) ক্ষত্ৰিয়</a:t>
            </a:r>
            <a:endParaRPr lang="as-IN" sz="4400" noProof="0" dirty="0"/>
          </a:p>
        </p:txBody>
      </p:sp>
      <p:sp>
        <p:nvSpPr>
          <p:cNvPr id="7" name="TextBox 6"/>
          <p:cNvSpPr txBox="1"/>
          <p:nvPr/>
        </p:nvSpPr>
        <p:spPr>
          <a:xfrm>
            <a:off x="500743" y="4528458"/>
            <a:ext cx="5018314" cy="769441"/>
          </a:xfrm>
          <a:prstGeom prst="rect">
            <a:avLst/>
          </a:prstGeom>
          <a:noFill/>
        </p:spPr>
        <p:txBody>
          <a:bodyPr wrap="square" rtlCol="0">
            <a:spAutoFit/>
          </a:bodyPr>
          <a:lstStyle/>
          <a:p>
            <a:r>
              <a:rPr lang="as-IN" sz="4400" dirty="0"/>
              <a:t> গ) বৈশ্য</a:t>
            </a:r>
            <a:endParaRPr lang="as-IN" sz="4400" noProof="0" dirty="0"/>
          </a:p>
        </p:txBody>
      </p:sp>
      <p:sp>
        <p:nvSpPr>
          <p:cNvPr id="8" name="TextBox 7"/>
          <p:cNvSpPr txBox="1"/>
          <p:nvPr/>
        </p:nvSpPr>
        <p:spPr>
          <a:xfrm>
            <a:off x="7032171" y="4528458"/>
            <a:ext cx="5018314" cy="769441"/>
          </a:xfrm>
          <a:prstGeom prst="rect">
            <a:avLst/>
          </a:prstGeom>
          <a:noFill/>
        </p:spPr>
        <p:txBody>
          <a:bodyPr wrap="square" rtlCol="0">
            <a:spAutoFit/>
          </a:bodyPr>
          <a:lstStyle/>
          <a:p>
            <a:r>
              <a:rPr lang="as-IN" sz="4400" dirty="0"/>
              <a:t>ঘ) কৈৱৰ্ত</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0-#ppt_w/2"/>
                                          </p:val>
                                        </p:tav>
                                        <p:tav tm="100000">
                                          <p:val>
                                            <p:strVal val="#ppt_x"/>
                                          </p:val>
                                        </p:tav>
                                      </p:tavLst>
                                    </p:anim>
                                    <p:anim calcmode="lin" valueType="num">
                                      <p:cBhvr additive="base">
                                        <p:cTn id="14" dur="25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1+#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50" fill="hold"/>
                                        <p:tgtEl>
                                          <p:spTgt spid="7"/>
                                        </p:tgtEl>
                                        <p:attrNameLst>
                                          <p:attrName>ppt_x</p:attrName>
                                        </p:attrNameLst>
                                      </p:cBhvr>
                                      <p:tavLst>
                                        <p:tav tm="0">
                                          <p:val>
                                            <p:strVal val="#ppt_x"/>
                                          </p:val>
                                        </p:tav>
                                        <p:tav tm="100000">
                                          <p:val>
                                            <p:strVal val="#ppt_x"/>
                                          </p:val>
                                        </p:tav>
                                      </p:tavLst>
                                    </p:anim>
                                    <p:anim calcmode="lin" valueType="num">
                                      <p:cBhvr additive="base">
                                        <p:cTn id="24" dur="25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50" fill="hold"/>
                                        <p:tgtEl>
                                          <p:spTgt spid="8"/>
                                        </p:tgtEl>
                                        <p:attrNameLst>
                                          <p:attrName>ppt_x</p:attrName>
                                        </p:attrNameLst>
                                      </p:cBhvr>
                                      <p:tavLst>
                                        <p:tav tm="0">
                                          <p:val>
                                            <p:strVal val="#ppt_x"/>
                                          </p:val>
                                        </p:tav>
                                        <p:tav tm="100000">
                                          <p:val>
                                            <p:strVal val="#ppt_x"/>
                                          </p:val>
                                        </p:tav>
                                      </p:tavLst>
                                    </p:anim>
                                    <p:anim calcmode="lin" valueType="num">
                                      <p:cBhvr additive="base">
                                        <p:cTn id="29"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
        <p:nvSpPr>
          <p:cNvPr id="5" name="TextBox 4"/>
          <p:cNvSpPr txBox="1"/>
          <p:nvPr/>
        </p:nvSpPr>
        <p:spPr>
          <a:xfrm>
            <a:off x="3929743" y="2583359"/>
            <a:ext cx="6096000" cy="769441"/>
          </a:xfrm>
          <a:prstGeom prst="rect">
            <a:avLst/>
          </a:prstGeom>
          <a:noFill/>
        </p:spPr>
        <p:txBody>
          <a:bodyPr wrap="square">
            <a:spAutoFit/>
          </a:bodyPr>
          <a:lstStyle/>
          <a:p>
            <a:r>
              <a:rPr lang="as-IN" sz="4400" dirty="0"/>
              <a:t>ঘ) কৈৱৰ্ত</a:t>
            </a:r>
            <a:endParaRPr lang="en-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7" name="TextBox 6"/>
          <p:cNvSpPr txBox="1"/>
          <p:nvPr/>
        </p:nvSpPr>
        <p:spPr>
          <a:xfrm>
            <a:off x="3679371" y="316077"/>
            <a:ext cx="6096000" cy="1323439"/>
          </a:xfrm>
          <a:prstGeom prst="rect">
            <a:avLst/>
          </a:prstGeom>
          <a:noFill/>
        </p:spPr>
        <p:txBody>
          <a:bodyPr wrap="square">
            <a:spAutoFit/>
          </a:bodyPr>
          <a:lstStyle/>
          <a:p>
            <a:r>
              <a:rPr lang="as-IN" sz="80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ধন্যবাদ</a:t>
            </a:r>
            <a:endParaRPr lang="as-IN" sz="80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rcRect b="7089"/>
          <a:stretch>
            <a:fillRect/>
          </a:stretch>
        </p:blipFill>
        <p:spPr>
          <a:xfrm>
            <a:off x="3320144" y="1639516"/>
            <a:ext cx="4374696" cy="4064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r="26979"/>
          <a:stretch>
            <a:fillRect/>
          </a:stretch>
        </p:blipFill>
        <p:spPr>
          <a:xfrm>
            <a:off x="0" y="2841170"/>
            <a:ext cx="12192000" cy="3962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51514" cy="2895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027" y="0"/>
            <a:ext cx="3559630" cy="2895599"/>
          </a:xfrm>
          <a:prstGeom prst="rect">
            <a:avLst/>
          </a:prstGeom>
        </p:spPr>
      </p:pic>
      <p:sp>
        <p:nvSpPr>
          <p:cNvPr id="9" name="TextBox 8"/>
          <p:cNvSpPr txBox="1"/>
          <p:nvPr/>
        </p:nvSpPr>
        <p:spPr>
          <a:xfrm>
            <a:off x="0" y="3604370"/>
            <a:ext cx="12192000" cy="2246769"/>
          </a:xfrm>
          <a:prstGeom prst="rect">
            <a:avLst/>
          </a:prstGeom>
          <a:noFill/>
        </p:spPr>
        <p:txBody>
          <a:bodyPr wrap="square">
            <a:spAutoFit/>
          </a:bodyPr>
          <a:lstStyle/>
          <a:p>
            <a:r>
              <a:rPr lang="as-IN" sz="2800" b="1" noProof="0" dirty="0">
                <a:ln>
                  <a:solidFill>
                    <a:schemeClr val="accent6">
                      <a:lumMod val="50000"/>
                    </a:schemeClr>
                  </a:solidFill>
                </a:ln>
              </a:rPr>
              <a:t>তীৰ্থ ভ্ৰমণৰ পৰা উভতি অহাৰ পিছত শংকৰদেৱে ৫৪ বছৰ বয়সত কালিন্দী আইক পুনৰ বিবাহ কৰে। শংকৰদেৱৰ প্ৰথম পত্নীৰ নাম আছিল সুন্দৰী। সুন্দৰীৰ মৃত্যুৰ পিছত, তেওঁ পুনৰ বিবাহ কৰাবলৈ সিদ্ধান্ত লৈছিল।তেওঁৰ দ্বিতীয় পত্নীৰ নাম আছিল কালিন্দী আই। কালিন্দী আইৰ পিতৃৰ নাম আছিল ৰাম ভূঞা । শংকৰদেৱে ধৰ্ম প্ৰচাৰৰ লগতে ব্যক্তিগত জীৱনকো সুচাৰুৰূপে চলাই লৈ গৈছিল।</a:t>
            </a:r>
            <a:endParaRPr lang="as-IN" sz="2800" b="1" noProof="0" dirty="0">
              <a:ln>
                <a:solidFill>
                  <a:schemeClr val="accent6">
                    <a:lumMod val="50000"/>
                  </a:schemeClr>
                </a:solidFill>
              </a:ln>
            </a:endParaRPr>
          </a:p>
        </p:txBody>
      </p:sp>
      <p:sp>
        <p:nvSpPr>
          <p:cNvPr id="11" name="Rectangle 10"/>
          <p:cNvSpPr/>
          <p:nvPr/>
        </p:nvSpPr>
        <p:spPr>
          <a:xfrm>
            <a:off x="7715623" y="570636"/>
            <a:ext cx="4296369" cy="1754326"/>
          </a:xfrm>
          <a:prstGeom prst="rect">
            <a:avLst/>
          </a:prstGeom>
          <a:noFill/>
        </p:spPr>
        <p:txBody>
          <a:bodyPr wrap="none" lIns="91440" tIns="45720" rIns="91440" bIns="45720">
            <a:spAutoFit/>
          </a:bodyPr>
          <a:lstStyle/>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শংকৰদেৱৰ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দ্বিতীয় বিবাহ :</a:t>
            </a:r>
            <a:endParaRPr lang="as-IN" sz="5400" b="1"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250"/>
                                        <p:tgtEl>
                                          <p:spTgt spid="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750"/>
                                        <p:tgtEl>
                                          <p:spTgt spid="11"/>
                                        </p:tgtEl>
                                      </p:cBhvr>
                                    </p:animEffect>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7333" r="26979" b="7028"/>
          <a:stretch>
            <a:fillRect/>
          </a:stretch>
        </p:blipFill>
        <p:spPr>
          <a:xfrm>
            <a:off x="0" y="2850463"/>
            <a:ext cx="12192000" cy="4007537"/>
          </a:xfrm>
          <a:prstGeom prst="rect">
            <a:avLst/>
          </a:prstGeom>
        </p:spPr>
      </p:pic>
      <p:sp>
        <p:nvSpPr>
          <p:cNvPr id="6" name="TextBox 5"/>
          <p:cNvSpPr txBox="1"/>
          <p:nvPr/>
        </p:nvSpPr>
        <p:spPr>
          <a:xfrm>
            <a:off x="59871" y="3299959"/>
            <a:ext cx="12072257" cy="3108543"/>
          </a:xfrm>
          <a:prstGeom prst="rect">
            <a:avLst/>
          </a:prstGeom>
          <a:noFill/>
        </p:spPr>
        <p:txBody>
          <a:bodyPr wrap="square">
            <a:spAutoFit/>
          </a:bodyPr>
          <a:lstStyle/>
          <a:p>
            <a:r>
              <a:rPr lang="as-IN" sz="2800" b="1" noProof="0" dirty="0">
                <a:ln w="22225">
                  <a:solidFill>
                    <a:srgbClr val="00B0F0"/>
                  </a:solidFill>
                  <a:prstDash val="solid"/>
                </a:ln>
                <a:solidFill>
                  <a:sysClr val="windowText" lastClr="000000"/>
                </a:solidFill>
              </a:rPr>
              <a:t>শংকৰদেৱৰ দ্বিতীয় বিবাহৰ ধৰ্ম প্ৰচাৰত প্ৰভাৱ — ধৰ্মীয় সমৰ্থন – দ্বিতীয় পত্নী কালিন্দী শংকৰদেৱৰ এক শৰণ নাম ধৰ্মৰ দৃঢ় সমৰ্থক আছিল। প্ৰচাৰত সহায় – কালিন্দীয়ে নামঘৰ, কীৰ্তন, ভক্তি-সভা আদি কাৰ্যত সক্ৰিয় সহায় দিছিল। গৃহস্থালি স্থিৰতা – কালিন্দীৰ যত্নৰ ফলত শংকৰদেৱে গৃহস্থালি চিন্তা নোহোৱাকৈ ধৰ্ম প্ৰচাৰত মনোনিৱেশ কৰিব পাৰিছিল। আন্দোলনৰ বিস্তাৰ – কালিন্দীৰ সহযোগত বহু স্থান ভ্ৰমণ আৰু নাম প্ৰচাৰৰ সুযোগ লাভ হৈছিল। ইতিবাচক প্ৰভাৱ – দ্বিতীয় বিবাহে শংকৰদেৱৰ ধৰ্মীয় কাৰ্যত নতুন উৎসাহ আৰু শক্তি যোগাইছিল।</a:t>
            </a:r>
            <a:endParaRPr lang="as-IN" sz="2800" b="1" noProof="0" dirty="0">
              <a:ln w="22225">
                <a:solidFill>
                  <a:srgbClr val="00B0F0"/>
                </a:solidFill>
                <a:prstDash val="solid"/>
              </a:ln>
              <a:solidFill>
                <a:sysClr val="windowText" lastClr="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358" y="0"/>
            <a:ext cx="5393872" cy="2850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5540" t="6515" r="26979" b="8334"/>
          <a:stretch>
            <a:fillRect/>
          </a:stretch>
        </p:blipFill>
        <p:spPr>
          <a:xfrm>
            <a:off x="0" y="2394852"/>
            <a:ext cx="12279086" cy="4463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44114" cy="23948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114" y="1"/>
            <a:ext cx="3613886" cy="2394852"/>
          </a:xfrm>
          <a:prstGeom prst="rect">
            <a:avLst/>
          </a:prstGeom>
        </p:spPr>
      </p:pic>
      <p:sp>
        <p:nvSpPr>
          <p:cNvPr id="10" name="Rectangle 9"/>
          <p:cNvSpPr/>
          <p:nvPr/>
        </p:nvSpPr>
        <p:spPr>
          <a:xfrm>
            <a:off x="7147021" y="0"/>
            <a:ext cx="4168129" cy="2585323"/>
          </a:xfrm>
          <a:prstGeom prst="rect">
            <a:avLst/>
          </a:prstGeom>
          <a:noFill/>
        </p:spPr>
        <p:txBody>
          <a:bodyPr wrap="none" lIns="91440" tIns="45720" rIns="91440" bIns="45720">
            <a:spAutoFit/>
          </a:bodyPr>
          <a:lstStyle/>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জIন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শান্তি কন্যা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সতী ৰাধিকা :</a:t>
            </a:r>
            <a:endParaRPr lang="as-IN" sz="5400" b="1" cap="none" spc="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p:cNvSpPr txBox="1"/>
          <p:nvPr/>
        </p:nvSpPr>
        <p:spPr>
          <a:xfrm>
            <a:off x="97972" y="2951946"/>
            <a:ext cx="12094028" cy="3539430"/>
          </a:xfrm>
          <a:prstGeom prst="rect">
            <a:avLst/>
          </a:prstGeom>
          <a:noFill/>
        </p:spPr>
        <p:txBody>
          <a:bodyPr wrap="square" rtlCol="0">
            <a:spAutoFit/>
          </a:bodyPr>
          <a:lstStyle/>
          <a:p>
            <a:r>
              <a:rPr lang="as-IN" sz="2800" b="1" noProof="0" dirty="0">
                <a:ln>
                  <a:solidFill>
                    <a:srgbClr val="002060"/>
                  </a:solidFill>
                </a:ln>
                <a:solidFill>
                  <a:srgbClr val="7030A0"/>
                </a:solidFill>
              </a:rPr>
              <a:t>শান্তিজান" শব্দটি আসলে "সতী ৰাধিকা" নামৰ এগৰাকী মহিলাৰ সৈতে জড়িত। তেওঁক "শান্তিকন্যা" বুলিও জনা যায়। তেওঁ শ্ৰীমন্ত শংকৰদেৱৰ সময়ৰ এগৰাকী কৈৱৰ্ত নাৰী আছিল। টেম্বুৱানী জান বন্ধ কৰাত তেওঁৰ অৱদানৰ বাবে তেওঁক স্মৰণ কৰা হয়। "শান্তিজান" শব্দটোৱে "সতী ৰাধিকা" নামৰ এগৰাকী মহিলাৰ জীৱনীৰ সৈতে জড়িত। তেওঁক "শান্তিকন্যা" বুলিও জনা যায়। তেওঁক শ্ৰীমন্ত শংকৰদেৱৰ সময়ৰ এগৰাকী কৈৱৰ্ত নাৰী হিচাপে স্মৰণ কৰা হয়। তেওঁৰ স্বামীৰ নাম আছিল পূৰ্ণানন্দ। তেওঁ টেম্বুৱানী জান বন্ধ কৰাৰ ক্ষেত্ৰত গুৰুত্বপূৰ্ণ ভূমিকা পালন কৰিছিল। তেওঁৰ এই কাৰ্যৰ বাবে তেওঁক "শান্তিজান" বা "সতী ৰাধিকা" হিচাপে জনা যায়।</a:t>
            </a:r>
            <a:endParaRPr lang="as-IN" sz="2800" b="1" noProof="0" dirty="0">
              <a:ln>
                <a:solidFill>
                  <a:srgbClr val="002060"/>
                </a:solidFill>
              </a:ln>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ppt_w</p:attrName>
                                        </p:attrNameLst>
                                      </p:cBhvr>
                                      <p:tavLst>
                                        <p:tav tm="0" fmla="#ppt_w*sin(2.5*pi*$)">
                                          <p:val>
                                            <p:fltVal val="0"/>
                                          </p:val>
                                        </p:tav>
                                        <p:tav tm="100000">
                                          <p:val>
                                            <p:fltVal val="1"/>
                                          </p:val>
                                        </p:tav>
                                      </p:tavLst>
                                    </p:anim>
                                    <p:anim calcmode="lin" valueType="num">
                                      <p:cBhvr>
                                        <p:cTn id="9" dur="10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500"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rcRect r="29476"/>
          <a:stretch>
            <a:fillRect/>
          </a:stretch>
        </p:blipFill>
        <p:spPr>
          <a:xfrm>
            <a:off x="0" y="0"/>
            <a:ext cx="3363686" cy="2895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t="13571" b="32759"/>
          <a:stretch>
            <a:fillRect/>
          </a:stretch>
        </p:blipFill>
        <p:spPr>
          <a:xfrm>
            <a:off x="3363686" y="-1"/>
            <a:ext cx="3199720" cy="2895599"/>
          </a:xfrm>
          <a:prstGeom prst="rect">
            <a:avLst/>
          </a:prstGeom>
        </p:spPr>
      </p:pic>
      <p:sp>
        <p:nvSpPr>
          <p:cNvPr id="10" name="TextBox 9"/>
          <p:cNvSpPr txBox="1"/>
          <p:nvPr/>
        </p:nvSpPr>
        <p:spPr>
          <a:xfrm>
            <a:off x="6727372" y="247469"/>
            <a:ext cx="5628594" cy="2400657"/>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as-IN" sz="2500" b="1" noProof="0" dirty="0">
                <a:ln>
                  <a:solidFill>
                    <a:srgbClr val="002060"/>
                  </a:solidFill>
                </a:ln>
                <a:solidFill>
                  <a:schemeClr val="tx2"/>
                </a:solidFill>
              </a:rPr>
              <a:t>"শংকৰে বোলন্ত শুন নদীয়ালী তই।</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কেনমতে শান্তি তই কহস বুজাই।।</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ৰাধিকা বোলয় তোৰা চাহিয়ো প্রমাণ।</a:t>
            </a:r>
            <a:endParaRPr lang="as-IN" sz="2500" b="1" noProof="0" dirty="0">
              <a:ln>
                <a:solidFill>
                  <a:srgbClr val="002060"/>
                </a:solidFill>
              </a:ln>
              <a:solidFill>
                <a:schemeClr val="tx2"/>
              </a:solidFill>
            </a:endParaRPr>
          </a:p>
          <a:p>
            <a:r>
              <a:rPr lang="as-IN" sz="2500" b="1" noProof="0" dirty="0">
                <a:ln>
                  <a:solidFill>
                    <a:srgbClr val="002060"/>
                  </a:solidFill>
                </a:ln>
                <a:solidFill>
                  <a:schemeClr val="tx2"/>
                </a:solidFill>
              </a:rPr>
              <a:t>যেহি লাগে পৰীক্ষা কৰিয়ো এহিমান।। শংকৰে বোলন্ত তাৰ চাহিবো প্রমাণ। নদীহন্তে একপল জলভৰি আন।।"</a:t>
            </a:r>
            <a:endParaRPr lang="as-IN" sz="2500" b="1" noProof="0" dirty="0">
              <a:ln>
                <a:solidFill>
                  <a:srgbClr val="002060"/>
                </a:solidFill>
              </a:ln>
              <a:solidFill>
                <a:schemeClr val="tx2"/>
              </a:solidFill>
            </a:endParaRPr>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5540" t="7333" r="26979" b="7028"/>
          <a:stretch>
            <a:fillRect/>
          </a:stretch>
        </p:blipFill>
        <p:spPr>
          <a:xfrm>
            <a:off x="0" y="2850463"/>
            <a:ext cx="12192000" cy="4007537"/>
          </a:xfrm>
          <a:prstGeom prst="rect">
            <a:avLst/>
          </a:prstGeom>
        </p:spPr>
      </p:pic>
      <p:sp>
        <p:nvSpPr>
          <p:cNvPr id="13" name="TextBox 12"/>
          <p:cNvSpPr txBox="1"/>
          <p:nvPr/>
        </p:nvSpPr>
        <p:spPr>
          <a:xfrm>
            <a:off x="-1" y="3338998"/>
            <a:ext cx="12094029" cy="3046988"/>
          </a:xfrm>
          <a:prstGeom prst="rect">
            <a:avLst/>
          </a:prstGeom>
          <a:noFill/>
        </p:spPr>
        <p:txBody>
          <a:bodyPr wrap="square">
            <a:spAutoFit/>
          </a:bodyPr>
          <a:lstStyle/>
          <a:p>
            <a:r>
              <a:rPr lang="as-IN" sz="24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"শান্তিজান" শব্দটোৰ সৈতে জড়িত ঘটনাটো হ'ল, বৰপেটাৰ ওচৰৰ টেম্বুৱানী জানত বাৰিষা কালত অহা পানীয়ে শস্য হানি কৰাৰ বাবে ইয়াক বন্ধ কৰাৰ প্ৰয়োজন হৈছিল। তেতিয়া শংকৰদেৱে এগৰাকী শান্ত নাৰীৰ দ্বাৰা পানী বন্ধ কৰাৰ উপায় দিছিল। ৰাইজে শান্তিকন্যা বিচাৰি ফুৰাৰ সময়ত ৰাধিকাই নিজকে "শান্তি" বুলি পৰিচয় দি পানী বন্ধ কৰিবলৈ আগবাঢ়ি আহিছিল। তেওঁৰ এই কাৰ্যৰ পিছত শংকৰদেৱে তেওঁক "ৰাধিকা শান্তি" নাম দিছিল, যাৰ ফলত তেওঁ "শান্তিজান" নামেৰে পৰিচিত হ'ল। "সতী ৰাধিকা" হৈছে তেওঁৰ মূল নাম আৰু তেওঁক "শান্তিজান" বা "শান্তিকন্যা" হিচাপেও জনা যায়। তেওঁৰ এই কাহিনীটোৱে তেওঁৰ সাহস, ত্যাগ আৰু ভক্তিৰ এক উদাহৰণ দাঙি ধৰে।</a:t>
            </a:r>
            <a:endParaRPr lang="as-IN" sz="2400" b="1"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250"/>
                                        <p:tgtEl>
                                          <p:spTgt spid="4"/>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2590799" y="185449"/>
            <a:ext cx="10156372" cy="923330"/>
          </a:xfrm>
          <a:prstGeom prst="rect">
            <a:avLst/>
          </a:prstGeom>
          <a:noFill/>
        </p:spPr>
        <p:txBody>
          <a:bodyPr wrap="square">
            <a:spAutoFit/>
          </a:bodyPr>
          <a:lstStyle/>
          <a:p>
            <a:r>
              <a:rPr lang="as-IN" sz="5400" b="1" noProof="0" dirty="0">
                <a:ln w="22225">
                  <a:solidFill>
                    <a:schemeClr val="accent2"/>
                  </a:solidFill>
                  <a:prstDash val="solid"/>
                </a:ln>
                <a:solidFill>
                  <a:schemeClr val="accent2">
                    <a:lumMod val="40000"/>
                    <a:lumOff val="60000"/>
                  </a:schemeClr>
                </a:solidFill>
              </a:rPr>
              <a:t>প্ৰশ্নোত্তৰ প্ৰতিযোগিতা</a:t>
            </a:r>
            <a:endParaRPr lang="as-IN" sz="5400" b="1" noProof="0" dirty="0">
              <a:ln w="22225">
                <a:solidFill>
                  <a:schemeClr val="accent2"/>
                </a:solidFill>
                <a:prstDash val="solid"/>
              </a:ln>
              <a:solidFill>
                <a:schemeClr val="accent2">
                  <a:lumMod val="40000"/>
                  <a:lumOff val="60000"/>
                </a:schemeClr>
              </a:solidFill>
            </a:endParaRPr>
          </a:p>
        </p:txBody>
      </p:sp>
      <p:sp>
        <p:nvSpPr>
          <p:cNvPr id="4" name="TextBox 3"/>
          <p:cNvSpPr txBox="1"/>
          <p:nvPr/>
        </p:nvSpPr>
        <p:spPr>
          <a:xfrm>
            <a:off x="0" y="1405822"/>
            <a:ext cx="12192000" cy="830997"/>
          </a:xfrm>
          <a:prstGeom prst="rect">
            <a:avLst/>
          </a:prstGeom>
          <a:noFill/>
        </p:spPr>
        <p:txBody>
          <a:bodyPr wrap="square">
            <a:spAutoFit/>
          </a:bodyPr>
          <a:lstStyle/>
          <a:p>
            <a:r>
              <a:rPr lang="as-IN" sz="4800" b="1" noProof="0" dirty="0"/>
              <a:t>১/ শঙ্কৰদেৱে প্ৰচাৰ কৰা ধৰ্মৰ নাম কি আছিল ? </a:t>
            </a:r>
            <a:endParaRPr lang="as-IN" sz="4800" b="1" noProof="0" dirty="0"/>
          </a:p>
        </p:txBody>
      </p:sp>
      <p:sp>
        <p:nvSpPr>
          <p:cNvPr id="6" name="TextBox 5"/>
          <p:cNvSpPr txBox="1"/>
          <p:nvPr/>
        </p:nvSpPr>
        <p:spPr>
          <a:xfrm>
            <a:off x="500743" y="2873829"/>
            <a:ext cx="3526971" cy="769441"/>
          </a:xfrm>
          <a:prstGeom prst="rect">
            <a:avLst/>
          </a:prstGeom>
          <a:noFill/>
        </p:spPr>
        <p:txBody>
          <a:bodyPr wrap="square" rtlCol="0">
            <a:spAutoFit/>
          </a:bodyPr>
          <a:lstStyle/>
          <a:p>
            <a:r>
              <a:rPr lang="as-IN" sz="4400" noProof="0" dirty="0"/>
              <a:t>ক) বৌদ্ধ ধৰ্ম</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খ)একশৰণ নামধৰ্ম</a:t>
            </a:r>
            <a:endParaRPr lang="as-IN" sz="4400" noProof="0" dirty="0"/>
          </a:p>
        </p:txBody>
      </p:sp>
      <p:sp>
        <p:nvSpPr>
          <p:cNvPr id="8" name="TextBox 7"/>
          <p:cNvSpPr txBox="1"/>
          <p:nvPr/>
        </p:nvSpPr>
        <p:spPr>
          <a:xfrm>
            <a:off x="500743" y="4682737"/>
            <a:ext cx="3526971" cy="769441"/>
          </a:xfrm>
          <a:prstGeom prst="rect">
            <a:avLst/>
          </a:prstGeom>
          <a:noFill/>
        </p:spPr>
        <p:txBody>
          <a:bodyPr wrap="square" rtlCol="0">
            <a:spAutoFit/>
          </a:bodyPr>
          <a:lstStyle/>
          <a:p>
            <a:r>
              <a:rPr lang="as-IN" sz="4400" noProof="0" dirty="0"/>
              <a:t>গ) শিখ ধৰ্ম</a:t>
            </a:r>
            <a:endParaRPr lang="as-IN" sz="4400" noProof="0" dirty="0"/>
          </a:p>
        </p:txBody>
      </p:sp>
      <p:sp>
        <p:nvSpPr>
          <p:cNvPr id="9" name="TextBox 8"/>
          <p:cNvSpPr txBox="1"/>
          <p:nvPr/>
        </p:nvSpPr>
        <p:spPr>
          <a:xfrm>
            <a:off x="7032171" y="4528458"/>
            <a:ext cx="3526971" cy="769441"/>
          </a:xfrm>
          <a:prstGeom prst="rect">
            <a:avLst/>
          </a:prstGeom>
          <a:noFill/>
        </p:spPr>
        <p:txBody>
          <a:bodyPr wrap="square" rtlCol="0">
            <a:spAutoFit/>
          </a:bodyPr>
          <a:lstStyle/>
          <a:p>
            <a:r>
              <a:rPr lang="as-IN" sz="4400" noProof="0" dirty="0"/>
              <a:t>ঘ) হিন্দু ধৰ্ম</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0-#ppt_w/2"/>
                                          </p:val>
                                        </p:tav>
                                        <p:tav tm="100000">
                                          <p:val>
                                            <p:strVal val="#ppt_x"/>
                                          </p:val>
                                        </p:tav>
                                      </p:tavLst>
                                    </p:anim>
                                    <p:anim calcmode="lin" valueType="num">
                                      <p:cBhvr additive="base">
                                        <p:cTn id="19" dur="25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ppt_x"/>
                                          </p:val>
                                        </p:tav>
                                        <p:tav tm="100000">
                                          <p:val>
                                            <p:strVal val="#ppt_x"/>
                                          </p:val>
                                        </p:tav>
                                      </p:tavLst>
                                    </p:anim>
                                    <p:anim calcmode="lin" valueType="num">
                                      <p:cBhvr additive="base">
                                        <p:cTn id="24" dur="25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2"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250" fill="hold"/>
                                        <p:tgtEl>
                                          <p:spTgt spid="7"/>
                                        </p:tgtEl>
                                        <p:attrNameLst>
                                          <p:attrName>ppt_x</p:attrName>
                                        </p:attrNameLst>
                                      </p:cBhvr>
                                      <p:tavLst>
                                        <p:tav tm="0">
                                          <p:val>
                                            <p:strVal val="1+#ppt_w/2"/>
                                          </p:val>
                                        </p:tav>
                                        <p:tav tm="100000">
                                          <p:val>
                                            <p:strVal val="#ppt_x"/>
                                          </p:val>
                                        </p:tav>
                                      </p:tavLst>
                                    </p:anim>
                                    <p:anim calcmode="lin" valueType="num">
                                      <p:cBhvr additive="base">
                                        <p:cTn id="29" dur="25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3250"/>
                            </p:stCondLst>
                            <p:childTnLst>
                              <p:par>
                                <p:cTn id="31" presetID="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250" fill="hold"/>
                                        <p:tgtEl>
                                          <p:spTgt spid="9"/>
                                        </p:tgtEl>
                                        <p:attrNameLst>
                                          <p:attrName>ppt_x</p:attrName>
                                        </p:attrNameLst>
                                      </p:cBhvr>
                                      <p:tavLst>
                                        <p:tav tm="0">
                                          <p:val>
                                            <p:strVal val="#ppt_x"/>
                                          </p:val>
                                        </p:tav>
                                        <p:tav tm="100000">
                                          <p:val>
                                            <p:strVal val="#ppt_x"/>
                                          </p:val>
                                        </p:tav>
                                      </p:tavLst>
                                    </p:anim>
                                    <p:anim calcmode="lin" valueType="num">
                                      <p:cBhvr additive="base">
                                        <p:cTn id="34"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5" name="TextBox 4"/>
          <p:cNvSpPr txBox="1"/>
          <p:nvPr/>
        </p:nvSpPr>
        <p:spPr>
          <a:xfrm>
            <a:off x="3048000" y="2659559"/>
            <a:ext cx="6096000" cy="769441"/>
          </a:xfrm>
          <a:prstGeom prst="rect">
            <a:avLst/>
          </a:prstGeom>
          <a:noFill/>
        </p:spPr>
        <p:txBody>
          <a:bodyPr wrap="square">
            <a:spAutoFit/>
          </a:bodyPr>
          <a:lstStyle/>
          <a:p>
            <a:r>
              <a:rPr lang="as-IN" sz="4400" noProof="0" dirty="0"/>
              <a:t>খ)একশৰণ নামধৰ্ম</a:t>
            </a:r>
            <a:endParaRPr lang="as-IN" sz="4400" noProof="0" dirty="0"/>
          </a:p>
        </p:txBody>
      </p:sp>
      <p:sp>
        <p:nvSpPr>
          <p:cNvPr id="7" name="TextBox 6"/>
          <p:cNvSpPr txBox="1"/>
          <p:nvPr/>
        </p:nvSpPr>
        <p:spPr>
          <a:xfrm>
            <a:off x="4049486" y="414048"/>
            <a:ext cx="6096000" cy="1446550"/>
          </a:xfrm>
          <a:prstGeom prst="rect">
            <a:avLst/>
          </a:prstGeom>
          <a:noFill/>
        </p:spPr>
        <p:txBody>
          <a:bodyPr wrap="square">
            <a:spAutoFit/>
          </a:bodyPr>
          <a:lstStyle/>
          <a:p>
            <a:r>
              <a:rPr lang="as-IN" sz="8800" noProof="0" dirty="0"/>
              <a:t>উত্তৰ : - </a:t>
            </a:r>
            <a:endParaRPr lang="as-IN" sz="88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022"/>
            <a:ext cx="12192000" cy="6844977"/>
          </a:xfrm>
          <a:prstGeom prst="rect">
            <a:avLst/>
          </a:prstGeom>
        </p:spPr>
      </p:pic>
      <p:sp>
        <p:nvSpPr>
          <p:cNvPr id="4" name="TextBox 3"/>
          <p:cNvSpPr txBox="1"/>
          <p:nvPr/>
        </p:nvSpPr>
        <p:spPr>
          <a:xfrm>
            <a:off x="435429" y="741794"/>
            <a:ext cx="12192000" cy="830997"/>
          </a:xfrm>
          <a:prstGeom prst="rect">
            <a:avLst/>
          </a:prstGeom>
          <a:noFill/>
        </p:spPr>
        <p:txBody>
          <a:bodyPr wrap="square">
            <a:spAutoFit/>
          </a:bodyPr>
          <a:lstStyle/>
          <a:p>
            <a:r>
              <a:rPr lang="as-IN" sz="4800" b="1" noProof="0" dirty="0"/>
              <a:t>২/শঙ্কৰদেৱে ধৰ্ম প্ৰচাৰৰ বাবে কি কৰিছিল ?</a:t>
            </a:r>
            <a:endParaRPr lang="as-IN" sz="4800" b="1" noProof="0" dirty="0"/>
          </a:p>
        </p:txBody>
      </p:sp>
      <p:sp>
        <p:nvSpPr>
          <p:cNvPr id="6" name="TextBox 5"/>
          <p:cNvSpPr txBox="1"/>
          <p:nvPr/>
        </p:nvSpPr>
        <p:spPr>
          <a:xfrm>
            <a:off x="500743" y="2873829"/>
            <a:ext cx="4452257" cy="769441"/>
          </a:xfrm>
          <a:prstGeom prst="rect">
            <a:avLst/>
          </a:prstGeom>
          <a:noFill/>
        </p:spPr>
        <p:txBody>
          <a:bodyPr wrap="square" rtlCol="0">
            <a:spAutoFit/>
          </a:bodyPr>
          <a:lstStyle/>
          <a:p>
            <a:r>
              <a:rPr lang="as-IN" sz="4400" noProof="0" dirty="0"/>
              <a:t>ক) সাহিত্য ৰচনা</a:t>
            </a:r>
            <a:endParaRPr lang="as-IN" sz="4400" noProof="0" dirty="0"/>
          </a:p>
        </p:txBody>
      </p:sp>
      <p:sp>
        <p:nvSpPr>
          <p:cNvPr id="7" name="TextBox 6"/>
          <p:cNvSpPr txBox="1"/>
          <p:nvPr/>
        </p:nvSpPr>
        <p:spPr>
          <a:xfrm>
            <a:off x="7032171" y="2873828"/>
            <a:ext cx="4288972" cy="769441"/>
          </a:xfrm>
          <a:prstGeom prst="rect">
            <a:avLst/>
          </a:prstGeom>
          <a:noFill/>
        </p:spPr>
        <p:txBody>
          <a:bodyPr wrap="square" rtlCol="0">
            <a:spAutoFit/>
          </a:bodyPr>
          <a:lstStyle/>
          <a:p>
            <a:r>
              <a:rPr lang="as-IN" sz="4400" noProof="0" dirty="0"/>
              <a:t>খ) গল্প ৰচনা</a:t>
            </a:r>
            <a:endParaRPr lang="as-IN" sz="4400" noProof="0" dirty="0"/>
          </a:p>
        </p:txBody>
      </p:sp>
      <p:sp>
        <p:nvSpPr>
          <p:cNvPr id="9" name="TextBox 8"/>
          <p:cNvSpPr txBox="1"/>
          <p:nvPr/>
        </p:nvSpPr>
        <p:spPr>
          <a:xfrm>
            <a:off x="500743" y="4682737"/>
            <a:ext cx="4060371" cy="769441"/>
          </a:xfrm>
          <a:prstGeom prst="rect">
            <a:avLst/>
          </a:prstGeom>
          <a:noFill/>
        </p:spPr>
        <p:txBody>
          <a:bodyPr wrap="square" rtlCol="0">
            <a:spAutoFit/>
          </a:bodyPr>
          <a:lstStyle/>
          <a:p>
            <a:r>
              <a:rPr lang="as-IN" sz="4400" noProof="0" dirty="0"/>
              <a:t>গ) কবিতা ৰচনা</a:t>
            </a:r>
            <a:endParaRPr lang="as-IN" sz="4400" noProof="0" dirty="0"/>
          </a:p>
        </p:txBody>
      </p:sp>
      <p:sp>
        <p:nvSpPr>
          <p:cNvPr id="10" name="TextBox 9"/>
          <p:cNvSpPr txBox="1"/>
          <p:nvPr/>
        </p:nvSpPr>
        <p:spPr>
          <a:xfrm>
            <a:off x="7032171" y="4528458"/>
            <a:ext cx="4582886" cy="769441"/>
          </a:xfrm>
          <a:prstGeom prst="rect">
            <a:avLst/>
          </a:prstGeom>
          <a:noFill/>
        </p:spPr>
        <p:txBody>
          <a:bodyPr wrap="square" rtlCol="0">
            <a:spAutoFit/>
          </a:bodyPr>
          <a:lstStyle/>
          <a:p>
            <a:r>
              <a:rPr lang="as-IN" sz="4400" noProof="0" dirty="0"/>
              <a:t>ঘ) উপন্যাস ৰচনা</a:t>
            </a:r>
            <a:endParaRPr lang="as-IN" sz="44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1+#ppt_w/2"/>
                                          </p:val>
                                        </p:tav>
                                        <p:tav tm="100000">
                                          <p:val>
                                            <p:strVal val="#ppt_x"/>
                                          </p:val>
                                        </p:tav>
                                      </p:tavLst>
                                    </p:anim>
                                    <p:anim calcmode="lin" valueType="num">
                                      <p:cBhvr additive="base">
                                        <p:cTn id="19" dur="2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50" fill="hold"/>
                                        <p:tgtEl>
                                          <p:spTgt spid="9"/>
                                        </p:tgtEl>
                                        <p:attrNameLst>
                                          <p:attrName>ppt_x</p:attrName>
                                        </p:attrNameLst>
                                      </p:cBhvr>
                                      <p:tavLst>
                                        <p:tav tm="0">
                                          <p:val>
                                            <p:strVal val="#ppt_x"/>
                                          </p:val>
                                        </p:tav>
                                        <p:tav tm="100000">
                                          <p:val>
                                            <p:strVal val="#ppt_x"/>
                                          </p:val>
                                        </p:tav>
                                      </p:tavLst>
                                    </p:anim>
                                    <p:anim calcmode="lin" valueType="num">
                                      <p:cBhvr additive="base">
                                        <p:cTn id="24" dur="25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250" fill="hold"/>
                                        <p:tgtEl>
                                          <p:spTgt spid="10"/>
                                        </p:tgtEl>
                                        <p:attrNameLst>
                                          <p:attrName>ppt_x</p:attrName>
                                        </p:attrNameLst>
                                      </p:cBhvr>
                                      <p:tavLst>
                                        <p:tav tm="0">
                                          <p:val>
                                            <p:strVal val="#ppt_x"/>
                                          </p:val>
                                        </p:tav>
                                        <p:tav tm="100000">
                                          <p:val>
                                            <p:strVal val="#ppt_x"/>
                                          </p:val>
                                        </p:tav>
                                      </p:tavLst>
                                    </p:anim>
                                    <p:anim calcmode="lin" valueType="num">
                                      <p:cBhvr additive="base">
                                        <p:cTn id="29"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0</TotalTime>
  <Words>3760</Words>
  <Application>WPS Presentation</Application>
  <PresentationFormat>Widescreen</PresentationFormat>
  <Paragraphs>147</Paragraphs>
  <Slides>23</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Calibri</vt:lpstr>
      <vt:lpstr>Nirmala Text</vt:lpstr>
      <vt:lpstr>Vrinda</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 Chatterjee</dc:creator>
  <cp:lastModifiedBy>Aryan Chatterjee</cp:lastModifiedBy>
  <cp:revision>7</cp:revision>
  <dcterms:created xsi:type="dcterms:W3CDTF">2025-08-10T08:25:00Z</dcterms:created>
  <dcterms:modified xsi:type="dcterms:W3CDTF">2025-08-24T08:13:27Z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0D18EE1CE6E14D4CA48CE0DA0E542A8B_12</vt:lpwstr>
  </property>
  <property fmtid="{D5CDD505-2E9C-101B-9397-08002B2CF9AE}" pid="3" name="KSOProductBuildVer">
    <vt:lpwstr>1033-12.2.0.22222</vt:lpwstr>
  </property>
</Properties>
</file>